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26"/>
  </p:normalViewPr>
  <p:slideViewPr>
    <p:cSldViewPr snapToGrid="0">
      <p:cViewPr varScale="1">
        <p:scale>
          <a:sx n="105" d="100"/>
          <a:sy n="105" d="100"/>
        </p:scale>
        <p:origin x="84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007CA13-4DAB-3D79-C06F-87F74A0FD3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F8953097-5684-FEC6-14CF-225D3CB5DE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522A3C1-3C84-E30D-A8A5-F3C19ECBB1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36735-5E6E-3343-BB73-F0881D0D0BE1}" type="datetimeFigureOut">
              <a:rPr lang="it-IT" smtClean="0"/>
              <a:t>30/04/26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09227CE-838C-33E6-223F-CD2D9A1A91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F0352FA-BC7C-D853-B9B2-3BA427EE64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C031D-9718-6647-9B7B-777F4E205FE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837225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0752050-BF58-79D5-95F1-520B7F1826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01E139FA-0AAC-1E87-A646-82691A0B45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58D451C-E235-D23F-0AB9-CB3E381973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36735-5E6E-3343-BB73-F0881D0D0BE1}" type="datetimeFigureOut">
              <a:rPr lang="it-IT" smtClean="0"/>
              <a:t>30/04/26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0E3B76C-D04A-689B-67E9-712B99A869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23CD07C-E9DF-451F-7CDD-D22AE5A872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C031D-9718-6647-9B7B-777F4E205FE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720950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9ABF91AF-661F-4301-6EE8-4182B6D1D50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700DD5F-F769-025B-AE90-2B4C7D88E5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AEFBC9B-C9E7-E028-D021-3A6FE07635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36735-5E6E-3343-BB73-F0881D0D0BE1}" type="datetimeFigureOut">
              <a:rPr lang="it-IT" smtClean="0"/>
              <a:t>30/04/26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F2F7ED7-52F0-AC91-E224-A44EEBF58A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D76EE55-B55C-1FAB-E539-1CB83B37EC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C031D-9718-6647-9B7B-777F4E205FE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47764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26DCCDE-0887-7D5F-087B-710CC28F7D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39A1FB4-44DD-4883-7066-64B7DA7626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B0F1A01-A915-9EAF-098E-01D0D072A4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36735-5E6E-3343-BB73-F0881D0D0BE1}" type="datetimeFigureOut">
              <a:rPr lang="it-IT" smtClean="0"/>
              <a:t>30/04/26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9D50ACE-13A7-024F-750A-7D6D9D3640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C17E249-B1F0-CB87-A778-79C4F74700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C031D-9718-6647-9B7B-777F4E205FE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021681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94B8E37-FBE8-880F-74ED-529C2A0F77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0BE7C27D-3387-C6D0-A766-D50A60A19B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8BF5063-858D-B572-B8EE-5BE66F1B99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36735-5E6E-3343-BB73-F0881D0D0BE1}" type="datetimeFigureOut">
              <a:rPr lang="it-IT" smtClean="0"/>
              <a:t>30/04/26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533F819-8E18-EB79-2A2A-058AF51A5D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7A8958B-EF13-2774-C200-5A9F210269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C031D-9718-6647-9B7B-777F4E205FE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091531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40A4C76-38E5-D73A-F40F-68DF1E0A7D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C946B26-D805-0C0C-5897-0A74456869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2B9C710-2433-86A6-37B0-5E8480454A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F059E93-7B00-62FA-F54B-A644159634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36735-5E6E-3343-BB73-F0881D0D0BE1}" type="datetimeFigureOut">
              <a:rPr lang="it-IT" smtClean="0"/>
              <a:t>30/04/26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C745EA7B-7851-95FC-C0F5-AD56854E79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2B47FEE9-C2EE-BAA5-F022-76B7D5F5FC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C031D-9718-6647-9B7B-777F4E205FE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56959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B623A12-6003-445E-8F1D-C6593910AE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44274B0-5660-BF10-149D-B195441627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3E9E249-BB6A-B051-0173-99CE1C772C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F1D9A080-6B1B-16B1-9022-62F58607DCF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7E26B003-DE59-2A8D-D755-28DB931DE3B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16AEA632-84F8-55E4-ACFF-8BC8DCFA26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36735-5E6E-3343-BB73-F0881D0D0BE1}" type="datetimeFigureOut">
              <a:rPr lang="it-IT" smtClean="0"/>
              <a:t>30/04/26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857F86B5-2052-E6C9-6D19-004A2B6F34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218C0014-D49A-FB5A-0585-41B5E2D9DB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C031D-9718-6647-9B7B-777F4E205FE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58193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3042A29-5061-6A9C-E93E-6680F30952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E06D1E68-8A19-F855-80F8-525F317CE9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36735-5E6E-3343-BB73-F0881D0D0BE1}" type="datetimeFigureOut">
              <a:rPr lang="it-IT" smtClean="0"/>
              <a:t>30/04/26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302755C3-3F6C-7305-AAC8-5A7E0EA42A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F9A8FB50-5B86-BF5E-9007-FC9E35E26A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C031D-9718-6647-9B7B-777F4E205FE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85972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76180E4D-4829-7C1D-70ED-52A9B0B48F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36735-5E6E-3343-BB73-F0881D0D0BE1}" type="datetimeFigureOut">
              <a:rPr lang="it-IT" smtClean="0"/>
              <a:t>30/04/26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25F843A3-5033-E168-85CB-FE70754759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96D923C4-FAC0-832A-0764-A2A70BE799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C031D-9718-6647-9B7B-777F4E205FE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013839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3D5CF98-F688-E002-413A-662A5D6972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C937DF5-2C95-B024-8DE3-9656F2AB66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C517B952-90D8-176D-D160-A61BCD5B5D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1F18827C-B9A5-22F3-4C49-238A43E94E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36735-5E6E-3343-BB73-F0881D0D0BE1}" type="datetimeFigureOut">
              <a:rPr lang="it-IT" smtClean="0"/>
              <a:t>30/04/26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6375162B-E726-0F5C-4C14-0AA053F411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5031175E-A541-E8D2-C137-6678D4B1C3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C031D-9718-6647-9B7B-777F4E205FE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735971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53D92F0-F48E-A317-8F8D-1DCD970FE7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D02E5F5A-813A-1B04-C9B9-6449464043E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6D53EC93-C5D8-DD11-EB1F-17334456B7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318A65E6-27B5-BE4C-9F4A-5B89936E1E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36735-5E6E-3343-BB73-F0881D0D0BE1}" type="datetimeFigureOut">
              <a:rPr lang="it-IT" smtClean="0"/>
              <a:t>30/04/26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83810BC-DBE5-16AA-0DF3-E147A8224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5B8BA4C-CEE8-B85D-BC21-A142BF694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C031D-9718-6647-9B7B-777F4E205FE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921607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9F34A03D-4323-0AAB-29F5-AC834407C3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40321A6-DB9F-011E-1391-423C666D93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DA47D88-B22B-C677-5125-2E6179059C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5336735-5E6E-3343-BB73-F0881D0D0BE1}" type="datetimeFigureOut">
              <a:rPr lang="it-IT" smtClean="0"/>
              <a:t>30/04/26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1CA14FE-8545-0998-2BFB-8BE744C105A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7766502-7F0F-E7F5-8AED-C949C6D607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08C031D-9718-6647-9B7B-777F4E205FE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838162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cid:image001.jpg@01D00893.C67A8F80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cid:image001.jpg@01D00893.C67A8F80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6" name="Rectangle 75">
            <a:extLst>
              <a:ext uri="{FF2B5EF4-FFF2-40B4-BE49-F238E27FC236}">
                <a16:creationId xmlns:a16="http://schemas.microsoft.com/office/drawing/2014/main" id="{922F19F4-FE70-43DC-856F-2CE5F521DC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8" name="Group 77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062849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3" name="Rectangle 82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656150"/>
            <a:ext cx="5590787" cy="14315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F012ED9A-174A-8E01-74C8-7BDCFB0426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43631" y="873940"/>
            <a:ext cx="4928291" cy="103578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300" b="1" dirty="0" err="1">
                <a:solidFill>
                  <a:srgbClr val="FF0000"/>
                </a:solidFill>
              </a:rPr>
              <a:t>Difficoltà</a:t>
            </a:r>
            <a:r>
              <a:rPr lang="en-US" sz="3300" b="1" dirty="0">
                <a:solidFill>
                  <a:srgbClr val="FF0000"/>
                </a:solidFill>
              </a:rPr>
              <a:t> </a:t>
            </a:r>
            <a:r>
              <a:rPr lang="en-US" sz="3300" b="1" dirty="0" err="1">
                <a:solidFill>
                  <a:srgbClr val="FF0000"/>
                </a:solidFill>
              </a:rPr>
              <a:t>scolastiche</a:t>
            </a:r>
            <a:r>
              <a:rPr lang="en-US" sz="3300" b="1" dirty="0">
                <a:solidFill>
                  <a:srgbClr val="FF0000"/>
                </a:solidFill>
              </a:rPr>
              <a:t> e </a:t>
            </a:r>
            <a:r>
              <a:rPr lang="en-US" sz="3300" b="1" dirty="0" err="1">
                <a:solidFill>
                  <a:srgbClr val="FF0000"/>
                </a:solidFill>
              </a:rPr>
              <a:t>relazioni</a:t>
            </a:r>
            <a:r>
              <a:rPr lang="en-US" sz="3300" b="1" dirty="0">
                <a:solidFill>
                  <a:srgbClr val="FF0000"/>
                </a:solidFill>
              </a:rPr>
              <a:t> di cura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D528B0B0-9D1E-2701-0116-9397E33F72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45029" y="2524721"/>
            <a:ext cx="4991629" cy="367712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indent="-228600" algn="l">
              <a:buFont typeface="Arial" panose="020B0604020202020204" pitchFamily="34" charset="0"/>
              <a:buChar char="•"/>
            </a:pP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/>
            <a:r>
              <a:rPr lang="en-US" sz="2800" b="1" i="1" dirty="0">
                <a:latin typeface="Calibri" panose="020F0502020204030204" pitchFamily="34" charset="0"/>
                <a:cs typeface="Calibri" panose="020F0502020204030204" pitchFamily="34" charset="0"/>
              </a:rPr>
              <a:t>INTERVENTI DI CONSULENZA PEDAGOGICO - CLINICA</a:t>
            </a:r>
          </a:p>
          <a:p>
            <a:pPr algn="l"/>
            <a:endParaRPr lang="en-US" sz="2800" b="1" i="1" u="sng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/>
            <a:r>
              <a:rPr lang="en-US" sz="2800" b="1" i="1" u="sng" dirty="0">
                <a:latin typeface="Calibri" panose="020F0502020204030204" pitchFamily="34" charset="0"/>
                <a:cs typeface="Calibri" panose="020F0502020204030204" pitchFamily="34" charset="0"/>
              </a:rPr>
              <a:t>DOTT.SSA SANDRA MATTEOLI</a:t>
            </a:r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sz="1800" dirty="0"/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sz="1800" dirty="0"/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395ECC94-3D5E-46A7-A7A1-DE807E1563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34418" y="658367"/>
            <a:ext cx="4719382" cy="26791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1A5D2E7F-BA07-A3C3-AACE-CAF91E11719B}"/>
              </a:ext>
            </a:extLst>
          </p:cNvPr>
          <p:cNvPicPr>
            <a:picLocks noChangeAspect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900988" y="1214105"/>
            <a:ext cx="2703396" cy="1944978"/>
          </a:xfrm>
          <a:prstGeom prst="rect">
            <a:avLst/>
          </a:prstGeom>
          <a:noFill/>
        </p:spPr>
      </p:pic>
      <p:sp>
        <p:nvSpPr>
          <p:cNvPr id="87" name="Rectangle 86">
            <a:extLst>
              <a:ext uri="{FF2B5EF4-FFF2-40B4-BE49-F238E27FC236}">
                <a16:creationId xmlns:a16="http://schemas.microsoft.com/office/drawing/2014/main" id="{7E549738-9961-462D-81B7-4A7A446911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34418" y="3530966"/>
            <a:ext cx="4719382" cy="26791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456B0A48-B1E4-B7D5-7E71-220F21DBF9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81687" y="4355480"/>
            <a:ext cx="4065284" cy="1077300"/>
          </a:xfrm>
          <a:prstGeom prst="rect">
            <a:avLst/>
          </a:prstGeom>
        </p:spPr>
      </p:pic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92240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28960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92E1CB9-BC7C-A7CE-0889-6FEBDFFB60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4800" b="1" dirty="0">
                <a:latin typeface="Calibri" panose="020F0502020204030204" pitchFamily="34" charset="0"/>
                <a:cs typeface="Calibri" panose="020F0502020204030204" pitchFamily="34" charset="0"/>
              </a:rPr>
              <a:t>Le difficoltà scolastiche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14CEF65-AA61-249D-FBD5-A3C8886CF2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Le difficoltà scolastiche sono in costante aumento e hanno differenti cause, modalità di manifestazioni e conseguenze sui percorsi formativi individuali.</a:t>
            </a:r>
          </a:p>
          <a:p>
            <a:pPr marL="0" indent="0" algn="just">
              <a:buNone/>
            </a:pPr>
            <a:endParaRPr lang="it-IT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Nel nostro sistema legislativo sono in vigore delle disposizioni normative che riconoscono agli studenti con difficoltà significative un </a:t>
            </a:r>
            <a:r>
              <a:rPr lang="it-IT" b="1" u="sng" dirty="0">
                <a:latin typeface="Calibri" panose="020F0502020204030204" pitchFamily="34" charset="0"/>
                <a:cs typeface="Calibri" panose="020F0502020204030204" pitchFamily="34" charset="0"/>
              </a:rPr>
              <a:t>Bisogno Educativo Speciale 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per cui hanno diritto alla </a:t>
            </a:r>
            <a:r>
              <a:rPr lang="it-IT" b="1" u="sng" dirty="0">
                <a:latin typeface="Calibri" panose="020F0502020204030204" pitchFamily="34" charset="0"/>
                <a:cs typeface="Calibri" panose="020F0502020204030204" pitchFamily="34" charset="0"/>
              </a:rPr>
              <a:t>Personalizzazione del percorso scolastico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indent="0" algn="just">
              <a:buNone/>
            </a:pPr>
            <a:endParaRPr lang="it-IT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In ottica inclusiva ciò valorizza </a:t>
            </a:r>
            <a:r>
              <a:rPr lang="it-IT" b="1" u="sng" dirty="0">
                <a:latin typeface="Calibri" panose="020F0502020204030204" pitchFamily="34" charset="0"/>
                <a:cs typeface="Calibri" panose="020F0502020204030204" pitchFamily="34" charset="0"/>
              </a:rPr>
              <a:t>l’Approccio Pedagogico 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e legge il bisogno educativo come risposta del soggetto all’ambiente.</a:t>
            </a:r>
          </a:p>
          <a:p>
            <a:pPr algn="just"/>
            <a:endParaRPr lang="it-IT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Lo </a:t>
            </a:r>
            <a:r>
              <a:rPr lang="it-IT" b="1" u="sng" dirty="0">
                <a:latin typeface="Calibri" panose="020F0502020204030204" pitchFamily="34" charset="0"/>
                <a:cs typeface="Calibri" panose="020F0502020204030204" pitchFamily="34" charset="0"/>
              </a:rPr>
              <a:t>Sguardo Pedagogico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 diventa </a:t>
            </a:r>
            <a:r>
              <a:rPr lang="it-IT" b="1" u="sng" dirty="0">
                <a:latin typeface="Calibri" panose="020F0502020204030204" pitchFamily="34" charset="0"/>
                <a:cs typeface="Calibri" panose="020F0502020204030204" pitchFamily="34" charset="0"/>
              </a:rPr>
              <a:t>«Clinico» 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e, attraverso l’osservazione della persona nel contesto, è possibile sia definire il profilo pedagogico di funzionamento che individuare gli elementi ambientali positivi da mantenere e i fattori stressanti o le barriere da rimuovere.</a:t>
            </a:r>
          </a:p>
          <a:p>
            <a:endParaRPr lang="it-IT" dirty="0"/>
          </a:p>
          <a:p>
            <a:pPr marL="0" indent="0">
              <a:buNone/>
            </a:pPr>
            <a:endParaRPr lang="it-IT" dirty="0"/>
          </a:p>
          <a:p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752081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C4F4B77-751B-59EF-B3B0-5B9929FC8F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183069"/>
            <a:ext cx="10515599" cy="1325563"/>
          </a:xfrm>
        </p:spPr>
        <p:txBody>
          <a:bodyPr>
            <a:normAutofit/>
          </a:bodyPr>
          <a:lstStyle/>
          <a:p>
            <a:pPr algn="ctr"/>
            <a:r>
              <a:rPr lang="it-IT" sz="4800" b="1" dirty="0">
                <a:latin typeface="Calibri" panose="020F0502020204030204" pitchFamily="34" charset="0"/>
                <a:cs typeface="Calibri" panose="020F0502020204030204" pitchFamily="34" charset="0"/>
              </a:rPr>
              <a:t>Difficoltà scolastiche e medicalizzazione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316845B-FD0E-3DB9-8978-5DA8EC8318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711896"/>
            <a:ext cx="10515600" cy="4984243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Di fronte alle difficoltà scolastiche molto spesso la </a:t>
            </a:r>
            <a:r>
              <a:rPr lang="it-IT" sz="2400" b="1" u="sng" dirty="0">
                <a:latin typeface="Calibri" panose="020F0502020204030204" pitchFamily="34" charset="0"/>
                <a:cs typeface="Calibri" panose="020F0502020204030204" pitchFamily="34" charset="0"/>
              </a:rPr>
              <a:t>prima richiesta 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è la </a:t>
            </a:r>
            <a:r>
              <a:rPr lang="it-IT" sz="2400" b="1" u="sng" dirty="0">
                <a:latin typeface="Calibri" panose="020F0502020204030204" pitchFamily="34" charset="0"/>
                <a:cs typeface="Calibri" panose="020F0502020204030204" pitchFamily="34" charset="0"/>
              </a:rPr>
              <a:t>ricerca della diagnosi 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e della </a:t>
            </a:r>
            <a:r>
              <a:rPr lang="it-IT" sz="2400" b="1" u="sng" dirty="0">
                <a:latin typeface="Calibri" panose="020F0502020204030204" pitchFamily="34" charset="0"/>
                <a:cs typeface="Calibri" panose="020F0502020204030204" pitchFamily="34" charset="0"/>
              </a:rPr>
              <a:t>cura medica 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per arrivare alle </a:t>
            </a:r>
            <a:r>
              <a:rPr lang="it-IT" sz="2400" b="1" u="sng" dirty="0">
                <a:latin typeface="Calibri" panose="020F0502020204030204" pitchFamily="34" charset="0"/>
                <a:cs typeface="Calibri" panose="020F0502020204030204" pitchFamily="34" charset="0"/>
              </a:rPr>
              <a:t>guarigione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indent="0" algn="just">
              <a:buNone/>
            </a:pPr>
            <a:endParaRPr lang="it-IT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Negli ultimi anni si è registrato un </a:t>
            </a:r>
            <a:r>
              <a:rPr lang="it-IT" sz="2400" b="1" u="sng" dirty="0">
                <a:latin typeface="Calibri" panose="020F0502020204030204" pitchFamily="34" charset="0"/>
                <a:cs typeface="Calibri" panose="020F0502020204030204" pitchFamily="34" charset="0"/>
              </a:rPr>
              <a:t>progressivo aumento del numero delle diagnosi e delle certificazioni 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ciò evidenzia il rischio della </a:t>
            </a:r>
            <a:r>
              <a:rPr lang="it-IT" sz="2400" b="1" u="sng" dirty="0">
                <a:latin typeface="Calibri" panose="020F0502020204030204" pitchFamily="34" charset="0"/>
                <a:cs typeface="Calibri" panose="020F0502020204030204" pitchFamily="34" charset="0"/>
              </a:rPr>
              <a:t>medicalizzazione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 e di </a:t>
            </a:r>
            <a:r>
              <a:rPr lang="it-IT" sz="2400" b="1" u="sng" dirty="0">
                <a:latin typeface="Calibri" panose="020F0502020204030204" pitchFamily="34" charset="0"/>
                <a:cs typeface="Calibri" panose="020F0502020204030204" pitchFamily="34" charset="0"/>
              </a:rPr>
              <a:t>patologizzare situazioni di altra natura.</a:t>
            </a:r>
          </a:p>
          <a:p>
            <a:pPr marL="0" indent="0" algn="just">
              <a:buNone/>
            </a:pPr>
            <a:endParaRPr lang="it-IT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In questo modo </a:t>
            </a:r>
            <a:r>
              <a:rPr lang="it-IT" sz="2400" b="1" u="sng" dirty="0">
                <a:latin typeface="Calibri" panose="020F0502020204030204" pitchFamily="34" charset="0"/>
                <a:cs typeface="Calibri" panose="020F0502020204030204" pitchFamily="34" charset="0"/>
              </a:rPr>
              <a:t>si risponde con strumenti sanitari ai bisogni educativi 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e alle </a:t>
            </a:r>
            <a:r>
              <a:rPr lang="it-IT" sz="2400" b="1" u="sng" dirty="0">
                <a:latin typeface="Calibri" panose="020F0502020204030204" pitchFamily="34" charset="0"/>
                <a:cs typeface="Calibri" panose="020F0502020204030204" pitchFamily="34" charset="0"/>
              </a:rPr>
              <a:t>carenze del sistema scolastico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, che è, spesso,  privo di risorse adeguate ad affrontare i cambiamenti sociali e a rispettare la normativa.</a:t>
            </a:r>
          </a:p>
          <a:p>
            <a:pPr marL="0" indent="0" algn="just">
              <a:buNone/>
            </a:pPr>
            <a:endParaRPr lang="it-IT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La diagnosi immediata, nella maggior parte dei casi,  ha come conseguenza  la </a:t>
            </a:r>
            <a:r>
              <a:rPr lang="it-IT" sz="2400" b="1" u="sng" dirty="0">
                <a:latin typeface="Calibri" panose="020F0502020204030204" pitchFamily="34" charset="0"/>
                <a:cs typeface="Calibri" panose="020F0502020204030204" pitchFamily="34" charset="0"/>
              </a:rPr>
              <a:t>rinuncia ai percorsi di potenziamento e il ricorso automatico alle misure dispensative e agli strumenti compensativi.</a:t>
            </a:r>
          </a:p>
          <a:p>
            <a:pPr marL="0" indent="0" algn="just">
              <a:buNone/>
            </a:pPr>
            <a:endParaRPr lang="it-IT" sz="2400" b="1" u="sng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it-IT" sz="2400" b="1" u="sng" dirty="0">
                <a:latin typeface="Calibri" panose="020F0502020204030204" pitchFamily="34" charset="0"/>
                <a:cs typeface="Calibri" panose="020F0502020204030204" pitchFamily="34" charset="0"/>
              </a:rPr>
              <a:t>Così facendo si impedisce l’apprendimento graduale e personalizzato 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di abilità strumentali e autonomie. </a:t>
            </a:r>
          </a:p>
          <a:p>
            <a:pPr marL="0" indent="0">
              <a:buNone/>
            </a:pPr>
            <a:endParaRPr lang="it-IT" b="1" dirty="0">
              <a:highlight>
                <a:srgbClr val="FFFF00"/>
              </a:highlight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963852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0360027-EEE9-94B0-5E2C-1E1D81D89E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319" y="352933"/>
            <a:ext cx="11250359" cy="1325563"/>
          </a:xfrm>
        </p:spPr>
        <p:txBody>
          <a:bodyPr>
            <a:normAutofit/>
          </a:bodyPr>
          <a:lstStyle/>
          <a:p>
            <a:pPr algn="ctr"/>
            <a:r>
              <a:rPr lang="it-IT" sz="4800" b="1" dirty="0">
                <a:latin typeface="Calibri" panose="020F0502020204030204" pitchFamily="34" charset="0"/>
                <a:cs typeface="Calibri" panose="020F0502020204030204" pitchFamily="34" charset="0"/>
              </a:rPr>
              <a:t>I percorsi diagnostici in ottica pedagogica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7CC0BDD-BC0F-FBD0-1705-72F70D1760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I percorsi diagnostici sono fondamentali per </a:t>
            </a:r>
            <a:r>
              <a:rPr lang="it-IT" sz="2400" b="1" u="sng" dirty="0">
                <a:latin typeface="Calibri" panose="020F0502020204030204" pitchFamily="34" charset="0"/>
                <a:cs typeface="Calibri" panose="020F0502020204030204" pitchFamily="34" charset="0"/>
              </a:rPr>
              <a:t>comprendere la natura delle difficoltà 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e per </a:t>
            </a:r>
            <a:r>
              <a:rPr lang="it-IT" sz="2400" b="1" u="sng" dirty="0">
                <a:latin typeface="Calibri" panose="020F0502020204030204" pitchFamily="34" charset="0"/>
                <a:cs typeface="Calibri" panose="020F0502020204030204" pitchFamily="34" charset="0"/>
              </a:rPr>
              <a:t>creare percorsi  tempestivi e mirati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indent="0" algn="just">
              <a:buNone/>
            </a:pPr>
            <a:endParaRPr lang="it-IT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it-IT" sz="2400" b="1" u="sng" dirty="0">
                <a:latin typeface="Calibri" panose="020F0502020204030204" pitchFamily="34" charset="0"/>
                <a:cs typeface="Calibri" panose="020F0502020204030204" pitchFamily="34" charset="0"/>
              </a:rPr>
              <a:t>La Diagnosi è spesso un punto di arrivo  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al termine di un percorso che può essere lungo e doloroso.</a:t>
            </a:r>
          </a:p>
          <a:p>
            <a:pPr algn="just"/>
            <a:endParaRPr lang="it-IT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it-IT" sz="2400" b="1" u="sng" dirty="0">
                <a:latin typeface="Calibri" panose="020F0502020204030204" pitchFamily="34" charset="0"/>
                <a:cs typeface="Calibri" panose="020F0502020204030204" pitchFamily="34" charset="0"/>
              </a:rPr>
              <a:t>La Diagnosi deve essere un punto di partenza 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per creare una </a:t>
            </a:r>
            <a:r>
              <a:rPr lang="it-IT" sz="2400" b="1" u="sng" dirty="0">
                <a:latin typeface="Calibri" panose="020F0502020204030204" pitchFamily="34" charset="0"/>
                <a:cs typeface="Calibri" panose="020F0502020204030204" pitchFamily="34" charset="0"/>
              </a:rPr>
              <a:t>progettualità condivisa 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con tutti i protagonisti.</a:t>
            </a:r>
          </a:p>
          <a:p>
            <a:pPr algn="just"/>
            <a:endParaRPr lang="it-IT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it-IT" sz="2400" b="1" u="sng" dirty="0">
                <a:latin typeface="Calibri" panose="020F0502020204030204" pitchFamily="34" charset="0"/>
                <a:cs typeface="Calibri" panose="020F0502020204030204" pitchFamily="34" charset="0"/>
              </a:rPr>
              <a:t>Gli adulti significativi 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(genitori, docenti…), con il supporto della rete di cura, hanno il compito di </a:t>
            </a:r>
            <a:r>
              <a:rPr lang="it-IT" sz="2400" b="1" u="sng" dirty="0">
                <a:latin typeface="Calibri" panose="020F0502020204030204" pitchFamily="34" charset="0"/>
                <a:cs typeface="Calibri" panose="020F0502020204030204" pitchFamily="34" charset="0"/>
              </a:rPr>
              <a:t>sostenere quotidianamente 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il figlio/alunno in difficoltà,  di creare una </a:t>
            </a:r>
            <a:r>
              <a:rPr lang="it-IT" sz="2400" b="1" u="sng" dirty="0">
                <a:latin typeface="Calibri" panose="020F0502020204030204" pitchFamily="34" charset="0"/>
                <a:cs typeface="Calibri" panose="020F0502020204030204" pitchFamily="34" charset="0"/>
              </a:rPr>
              <a:t>solida alleanza educativa 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e condividere obiettivi e strategie educative.</a:t>
            </a:r>
          </a:p>
          <a:p>
            <a:pPr algn="just"/>
            <a:endParaRPr lang="it-IT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Si deve </a:t>
            </a:r>
            <a:r>
              <a:rPr lang="it-IT" sz="2400" b="1" u="sng" dirty="0">
                <a:latin typeface="Calibri" panose="020F0502020204030204" pitchFamily="34" charset="0"/>
                <a:cs typeface="Calibri" panose="020F0502020204030204" pitchFamily="34" charset="0"/>
              </a:rPr>
              <a:t>valorizzare la persona nella sua interezza 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andando oltre la diagnosi. </a:t>
            </a:r>
          </a:p>
        </p:txBody>
      </p:sp>
    </p:spTree>
    <p:extLst>
      <p:ext uri="{BB962C8B-B14F-4D97-AF65-F5344CB8AC3E}">
        <p14:creationId xmlns:p14="http://schemas.microsoft.com/office/powerpoint/2010/main" val="14725019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220A4C2-B9D7-C3D4-2E00-C27101501B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8657" y="385309"/>
            <a:ext cx="10834686" cy="1244420"/>
          </a:xfrm>
        </p:spPr>
        <p:txBody>
          <a:bodyPr>
            <a:noAutofit/>
          </a:bodyPr>
          <a:lstStyle/>
          <a:p>
            <a:pPr algn="ctr"/>
            <a:r>
              <a:rPr lang="it-IT" sz="4800" b="1" dirty="0">
                <a:latin typeface="Calibri" panose="020F0502020204030204" pitchFamily="34" charset="0"/>
                <a:cs typeface="Calibri" panose="020F0502020204030204" pitchFamily="34" charset="0"/>
              </a:rPr>
              <a:t>Interventi di consulenza pedagogico - clinica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34F3512-403D-D0B3-C21C-2FE1950857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21353"/>
            <a:ext cx="10515600" cy="4351338"/>
          </a:xfrm>
        </p:spPr>
        <p:txBody>
          <a:bodyPr>
            <a:normAutofit fontScale="25000" lnSpcReduction="20000"/>
          </a:bodyPr>
          <a:lstStyle/>
          <a:p>
            <a:pPr algn="just"/>
            <a:r>
              <a:rPr lang="it-IT" sz="7400" dirty="0">
                <a:latin typeface="Calibri" panose="020F0502020204030204" pitchFamily="34" charset="0"/>
                <a:cs typeface="Calibri" panose="020F0502020204030204" pitchFamily="34" charset="0"/>
              </a:rPr>
              <a:t>Il </a:t>
            </a:r>
            <a:r>
              <a:rPr lang="it-IT" sz="7400" b="1" u="sng" dirty="0">
                <a:latin typeface="Calibri" panose="020F0502020204030204" pitchFamily="34" charset="0"/>
                <a:cs typeface="Calibri" panose="020F0502020204030204" pitchFamily="34" charset="0"/>
              </a:rPr>
              <a:t>pedagogista clinico</a:t>
            </a:r>
            <a:r>
              <a:rPr lang="it-IT" sz="7400" dirty="0">
                <a:latin typeface="Calibri" panose="020F0502020204030204" pitchFamily="34" charset="0"/>
                <a:cs typeface="Calibri" panose="020F0502020204030204" pitchFamily="34" charset="0"/>
              </a:rPr>
              <a:t> offre </a:t>
            </a:r>
            <a:r>
              <a:rPr lang="it-IT" sz="7400" b="1" u="sng" dirty="0">
                <a:latin typeface="Calibri" panose="020F0502020204030204" pitchFamily="34" charset="0"/>
                <a:cs typeface="Calibri" panose="020F0502020204030204" pitchFamily="34" charset="0"/>
              </a:rPr>
              <a:t>consulenza agli adulti </a:t>
            </a:r>
            <a:r>
              <a:rPr lang="it-IT" sz="7400" dirty="0">
                <a:latin typeface="Calibri" panose="020F0502020204030204" pitchFamily="34" charset="0"/>
                <a:cs typeface="Calibri" panose="020F0502020204030204" pitchFamily="34" charset="0"/>
              </a:rPr>
              <a:t>(genitori, altri familiari, educatrici, educatori e docenti), </a:t>
            </a:r>
            <a:r>
              <a:rPr lang="it-IT" sz="7400" b="1" u="sng" dirty="0">
                <a:latin typeface="Calibri" panose="020F0502020204030204" pitchFamily="34" charset="0"/>
                <a:cs typeface="Calibri" panose="020F0502020204030204" pitchFamily="34" charset="0"/>
              </a:rPr>
              <a:t>ai bambini, alle bambini e agli adolescenti </a:t>
            </a:r>
            <a:r>
              <a:rPr lang="it-IT" sz="7400" dirty="0">
                <a:latin typeface="Calibri" panose="020F0502020204030204" pitchFamily="34" charset="0"/>
                <a:cs typeface="Calibri" panose="020F0502020204030204" pitchFamily="34" charset="0"/>
              </a:rPr>
              <a:t>(spesso nel loro duplice ruolo di figli e alunni) </a:t>
            </a:r>
            <a:r>
              <a:rPr lang="it-IT" sz="7400" b="1" u="sng" dirty="0">
                <a:latin typeface="Calibri" panose="020F0502020204030204" pitchFamily="34" charset="0"/>
                <a:cs typeface="Calibri" panose="020F0502020204030204" pitchFamily="34" charset="0"/>
              </a:rPr>
              <a:t>in difficoltà</a:t>
            </a:r>
            <a:r>
              <a:rPr lang="it-IT" sz="74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algn="just"/>
            <a:endParaRPr lang="it-IT" sz="7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it-IT" sz="7400" dirty="0">
                <a:latin typeface="Calibri" panose="020F0502020204030204" pitchFamily="34" charset="0"/>
                <a:cs typeface="Calibri" panose="020F0502020204030204" pitchFamily="34" charset="0"/>
              </a:rPr>
              <a:t>Il </a:t>
            </a:r>
            <a:r>
              <a:rPr lang="it-IT" sz="7400" b="1" u="sng" dirty="0">
                <a:latin typeface="Calibri" panose="020F0502020204030204" pitchFamily="34" charset="0"/>
                <a:cs typeface="Calibri" panose="020F0502020204030204" pitchFamily="34" charset="0"/>
              </a:rPr>
              <a:t>processo di consulenza</a:t>
            </a:r>
            <a:r>
              <a:rPr lang="it-IT" sz="7400" dirty="0">
                <a:latin typeface="Calibri" panose="020F0502020204030204" pitchFamily="34" charset="0"/>
                <a:cs typeface="Calibri" panose="020F0502020204030204" pitchFamily="34" charset="0"/>
              </a:rPr>
              <a:t> si basa sulla </a:t>
            </a:r>
            <a:r>
              <a:rPr lang="it-IT" sz="7400" b="1" u="sng" dirty="0">
                <a:latin typeface="Calibri" panose="020F0502020204030204" pitchFamily="34" charset="0"/>
                <a:cs typeface="Calibri" panose="020F0502020204030204" pitchFamily="34" charset="0"/>
              </a:rPr>
              <a:t>costruzione di una lettura condivisa </a:t>
            </a:r>
            <a:r>
              <a:rPr lang="it-IT" sz="7400" dirty="0">
                <a:latin typeface="Calibri" panose="020F0502020204030204" pitchFamily="34" charset="0"/>
                <a:cs typeface="Calibri" panose="020F0502020204030204" pitchFamily="34" charset="0"/>
              </a:rPr>
              <a:t>della situazione di partenza, delle risorse disponibili, degli obiettivi da raggiungere e delle possibili azioni da realizzare.</a:t>
            </a:r>
          </a:p>
          <a:p>
            <a:pPr marL="0" indent="0" algn="just">
              <a:buNone/>
            </a:pPr>
            <a:endParaRPr lang="it-IT" sz="7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it-IT" sz="7400" dirty="0">
                <a:latin typeface="Calibri" panose="020F0502020204030204" pitchFamily="34" charset="0"/>
                <a:cs typeface="Calibri" panose="020F0502020204030204" pitchFamily="34" charset="0"/>
              </a:rPr>
              <a:t>Esso trova il suo valore più alto nella </a:t>
            </a:r>
            <a:r>
              <a:rPr lang="it-IT" sz="7400" b="1" u="sng" dirty="0">
                <a:latin typeface="Calibri" panose="020F0502020204030204" pitchFamily="34" charset="0"/>
                <a:cs typeface="Calibri" panose="020F0502020204030204" pitchFamily="34" charset="0"/>
              </a:rPr>
              <a:t>Personalizzazione</a:t>
            </a:r>
            <a:r>
              <a:rPr lang="it-IT" sz="7400" dirty="0">
                <a:latin typeface="Calibri" panose="020F0502020204030204" pitchFamily="34" charset="0"/>
                <a:cs typeface="Calibri" panose="020F0502020204030204" pitchFamily="34" charset="0"/>
              </a:rPr>
              <a:t>, che favorisce la </a:t>
            </a:r>
            <a:r>
              <a:rPr lang="it-IT" sz="7400" b="1" u="sng" dirty="0">
                <a:latin typeface="Calibri" panose="020F0502020204030204" pitchFamily="34" charset="0"/>
                <a:cs typeface="Calibri" panose="020F0502020204030204" pitchFamily="34" charset="0"/>
              </a:rPr>
              <a:t>costruzione di un percorso unico e irripetibile</a:t>
            </a:r>
            <a:r>
              <a:rPr lang="it-IT" sz="7400" dirty="0">
                <a:latin typeface="Calibri" panose="020F0502020204030204" pitchFamily="34" charset="0"/>
                <a:cs typeface="Calibri" panose="020F0502020204030204" pitchFamily="34" charset="0"/>
              </a:rPr>
              <a:t> in quanto si costruisce ogni volta su una specifica situazione; in base a ciò che le persone, di volta in volta, portano e desiderano affrontare confrontandosi nell’ambito della consulenza.</a:t>
            </a:r>
          </a:p>
          <a:p>
            <a:pPr algn="just"/>
            <a:endParaRPr lang="it-IT" sz="7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it-IT" sz="7400" dirty="0">
                <a:latin typeface="Calibri" panose="020F0502020204030204" pitchFamily="34" charset="0"/>
                <a:cs typeface="Calibri" panose="020F0502020204030204" pitchFamily="34" charset="0"/>
              </a:rPr>
              <a:t>Il professionista attraverso le sue competenze relazionali e comunicative  sarà in grado di </a:t>
            </a:r>
            <a:r>
              <a:rPr lang="it-IT" sz="7400" b="1" u="sng" dirty="0">
                <a:latin typeface="Calibri" panose="020F0502020204030204" pitchFamily="34" charset="0"/>
                <a:cs typeface="Calibri" panose="020F0502020204030204" pitchFamily="34" charset="0"/>
              </a:rPr>
              <a:t>conoscere e accogliere le persone i loro bisogni individuali </a:t>
            </a:r>
            <a:r>
              <a:rPr lang="it-IT" sz="7400" dirty="0">
                <a:latin typeface="Calibri" panose="020F0502020204030204" pitchFamily="34" charset="0"/>
                <a:cs typeface="Calibri" panose="020F0502020204030204" pitchFamily="34" charset="0"/>
              </a:rPr>
              <a:t>per </a:t>
            </a:r>
            <a:r>
              <a:rPr lang="it-IT" sz="7400" b="1" u="sng" dirty="0">
                <a:latin typeface="Calibri" panose="020F0502020204030204" pitchFamily="34" charset="0"/>
                <a:cs typeface="Calibri" panose="020F0502020204030204" pitchFamily="34" charset="0"/>
              </a:rPr>
              <a:t>Co – costruzione di un nuovo percorso </a:t>
            </a:r>
            <a:r>
              <a:rPr lang="it-IT" sz="7400" dirty="0">
                <a:latin typeface="Calibri" panose="020F0502020204030204" pitchFamily="34" charset="0"/>
                <a:cs typeface="Calibri" panose="020F0502020204030204" pitchFamily="34" charset="0"/>
              </a:rPr>
              <a:t>con nuovi significati,  nuove modalità di gestire le situazioni al fine di promuovere il riconoscimento e la valorizzazione delle risorse. </a:t>
            </a:r>
          </a:p>
          <a:p>
            <a:endParaRPr lang="it-IT" dirty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126895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B966EAF-FB28-B56D-6B75-5A3E4F4155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9804" y="0"/>
            <a:ext cx="10656188" cy="1325563"/>
          </a:xfrm>
        </p:spPr>
        <p:txBody>
          <a:bodyPr>
            <a:noAutofit/>
          </a:bodyPr>
          <a:lstStyle/>
          <a:p>
            <a:pPr algn="ctr"/>
            <a:r>
              <a:rPr lang="it-IT" sz="4800" b="1" dirty="0">
                <a:latin typeface="Calibri" panose="020F0502020204030204" pitchFamily="34" charset="0"/>
                <a:cs typeface="Calibri" panose="020F0502020204030204" pitchFamily="34" charset="0"/>
              </a:rPr>
              <a:t>Interventi di consulenza pedagogico - clinica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FB8C548-E58E-24F7-DE5E-556AE28C59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1104" y="1325563"/>
            <a:ext cx="10805160" cy="5474208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buNone/>
            </a:pPr>
            <a:r>
              <a:rPr lang="it-IT" sz="8000" b="1" u="sng" dirty="0">
                <a:latin typeface="Calibri" panose="020F0502020204030204" pitchFamily="34" charset="0"/>
                <a:cs typeface="Calibri" panose="020F0502020204030204" pitchFamily="34" charset="0"/>
              </a:rPr>
              <a:t>L’intervento pedagogico  clinico: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it-IT" sz="8000" dirty="0">
                <a:latin typeface="Calibri" panose="020F0502020204030204" pitchFamily="34" charset="0"/>
                <a:cs typeface="Calibri" panose="020F0502020204030204" pitchFamily="34" charset="0"/>
              </a:rPr>
              <a:t>aiuta </a:t>
            </a:r>
            <a:r>
              <a:rPr lang="it-IT" sz="8000" b="1" u="sng" dirty="0">
                <a:latin typeface="Calibri" panose="020F0502020204030204" pitchFamily="34" charset="0"/>
                <a:cs typeface="Calibri" panose="020F0502020204030204" pitchFamily="34" charset="0"/>
              </a:rPr>
              <a:t>a capire </a:t>
            </a:r>
            <a:r>
              <a:rPr lang="it-IT" sz="8000" dirty="0">
                <a:latin typeface="Calibri" panose="020F0502020204030204" pitchFamily="34" charset="0"/>
                <a:cs typeface="Calibri" panose="020F0502020204030204" pitchFamily="34" charset="0"/>
              </a:rPr>
              <a:t>attraverso un percorso di osservazione e valutazione pedagogica individuale e contestuale.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it-IT" sz="8000" dirty="0">
                <a:latin typeface="Calibri" panose="020F0502020204030204" pitchFamily="34" charset="0"/>
                <a:cs typeface="Calibri" panose="020F0502020204030204" pitchFamily="34" charset="0"/>
              </a:rPr>
              <a:t>Favorisce la </a:t>
            </a:r>
            <a:r>
              <a:rPr lang="it-IT" sz="8000" b="1" u="sng" dirty="0">
                <a:latin typeface="Calibri" panose="020F0502020204030204" pitchFamily="34" charset="0"/>
                <a:cs typeface="Calibri" panose="020F0502020204030204" pitchFamily="34" charset="0"/>
              </a:rPr>
              <a:t>lettura pedagogica condivisa </a:t>
            </a:r>
            <a:r>
              <a:rPr lang="it-IT" sz="8000" dirty="0">
                <a:latin typeface="Calibri" panose="020F0502020204030204" pitchFamily="34" charset="0"/>
                <a:cs typeface="Calibri" panose="020F0502020204030204" pitchFamily="34" charset="0"/>
              </a:rPr>
              <a:t>della diagnosi e definizione di obiettivi raggiungibili.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it-IT" sz="8000" b="1" u="sng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it-IT" sz="8000" dirty="0">
                <a:latin typeface="Calibri" panose="020F0502020204030204" pitchFamily="34" charset="0"/>
                <a:cs typeface="Calibri" panose="020F0502020204030204" pitchFamily="34" charset="0"/>
              </a:rPr>
              <a:t> Favorisce </a:t>
            </a:r>
            <a:r>
              <a:rPr lang="it-IT" sz="8000" b="1" u="sng" dirty="0">
                <a:latin typeface="Calibri" panose="020F0502020204030204" pitchFamily="34" charset="0"/>
                <a:cs typeface="Calibri" panose="020F0502020204030204" pitchFamily="34" charset="0"/>
              </a:rPr>
              <a:t>la prevenzione </a:t>
            </a:r>
            <a:r>
              <a:rPr lang="it-IT" sz="8000" dirty="0">
                <a:latin typeface="Calibri" panose="020F0502020204030204" pitchFamily="34" charset="0"/>
                <a:cs typeface="Calibri" panose="020F0502020204030204" pitchFamily="34" charset="0"/>
              </a:rPr>
              <a:t>che è uno de suoi obiettivi primari: la prevenzione va intesa nei suoi tre livelli:</a:t>
            </a:r>
          </a:p>
          <a:p>
            <a:pPr algn="just"/>
            <a:endParaRPr lang="it-IT" sz="8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it-IT" sz="8000" b="1" u="sng" dirty="0">
                <a:latin typeface="Calibri" panose="020F0502020204030204" pitchFamily="34" charset="0"/>
                <a:cs typeface="Calibri" panose="020F0502020204030204" pitchFamily="34" charset="0"/>
              </a:rPr>
              <a:t>1. Promuovere contesti educativi </a:t>
            </a:r>
            <a:r>
              <a:rPr lang="it-IT" sz="8000" dirty="0">
                <a:latin typeface="Calibri" panose="020F0502020204030204" pitchFamily="34" charset="0"/>
                <a:cs typeface="Calibri" panose="020F0502020204030204" pitchFamily="34" charset="0"/>
              </a:rPr>
              <a:t>in cui ognuno possa trovare le condizioni migliori </a:t>
            </a:r>
            <a:r>
              <a:rPr lang="it-IT" sz="8000" b="1" u="sng" dirty="0">
                <a:latin typeface="Calibri" panose="020F0502020204030204" pitchFamily="34" charset="0"/>
                <a:cs typeface="Calibri" panose="020F0502020204030204" pitchFamily="34" charset="0"/>
              </a:rPr>
              <a:t>per evolvere</a:t>
            </a:r>
            <a:r>
              <a:rPr lang="it-IT" sz="80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indent="0" algn="just">
              <a:buNone/>
            </a:pPr>
            <a:endParaRPr lang="it-IT" sz="8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it-IT" sz="8000" b="1" u="sng" dirty="0">
                <a:latin typeface="Calibri" panose="020F0502020204030204" pitchFamily="34" charset="0"/>
                <a:cs typeface="Calibri" panose="020F0502020204030204" pitchFamily="34" charset="0"/>
              </a:rPr>
              <a:t>2. Individuazione precoce degli indici di rischio </a:t>
            </a:r>
            <a:r>
              <a:rPr lang="it-IT" sz="8000" dirty="0">
                <a:latin typeface="Calibri" panose="020F0502020204030204" pitchFamily="34" charset="0"/>
                <a:cs typeface="Calibri" panose="020F0502020204030204" pitchFamily="34" charset="0"/>
              </a:rPr>
              <a:t>e progettazione di interventi educativi che possono contenerli.</a:t>
            </a:r>
          </a:p>
          <a:p>
            <a:pPr marL="0" indent="0" algn="just">
              <a:buNone/>
            </a:pPr>
            <a:endParaRPr lang="it-IT" sz="8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it-IT" sz="8000" b="1" u="sng" dirty="0">
                <a:latin typeface="Calibri" panose="020F0502020204030204" pitchFamily="34" charset="0"/>
                <a:cs typeface="Calibri" panose="020F0502020204030204" pitchFamily="34" charset="0"/>
              </a:rPr>
              <a:t>3. Attuazione dei percorsi di potenziamento </a:t>
            </a:r>
            <a:r>
              <a:rPr lang="it-IT" sz="8000" dirty="0">
                <a:latin typeface="Calibri" panose="020F0502020204030204" pitchFamily="34" charset="0"/>
                <a:cs typeface="Calibri" panose="020F0502020204030204" pitchFamily="34" charset="0"/>
              </a:rPr>
              <a:t>laddove le difficoltà sono conclamate per contenerne gli effetti negativi e far sì che la persona possa realizzare al meglio le proprie potenzialità.</a:t>
            </a:r>
          </a:p>
          <a:p>
            <a:pPr marL="0" indent="0" algn="just">
              <a:buNone/>
            </a:pPr>
            <a:endParaRPr lang="it-IT" sz="8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it-IT" sz="8000" b="1" u="sng" dirty="0">
                <a:latin typeface="Calibri" panose="020F0502020204030204" pitchFamily="34" charset="0"/>
                <a:cs typeface="Calibri" panose="020F0502020204030204" pitchFamily="34" charset="0"/>
              </a:rPr>
              <a:t>Avere Cura </a:t>
            </a:r>
            <a:r>
              <a:rPr lang="it-IT" sz="8000" dirty="0">
                <a:latin typeface="Calibri" panose="020F0502020204030204" pitchFamily="34" charset="0"/>
                <a:cs typeface="Calibri" panose="020F0502020204030204" pitchFamily="34" charset="0"/>
              </a:rPr>
              <a:t>si pone come cornice e punto di riferimento di ogni intervento pedagogico atto a favorire il benessere e la crescita personale lungo tutto l’arco della vita.  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931999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EFDB0C-440C-A376-D4A6-420F56D25B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A447011-9373-0E9F-150D-BF7B7D3642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43631" y="873940"/>
            <a:ext cx="4928291" cy="103578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300" b="1" dirty="0"/>
              <a:t>Sandra Matteoli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A86F35A6-16F6-B341-F1D5-0CD3F8EA56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088" y="2009468"/>
            <a:ext cx="5158834" cy="4848532"/>
          </a:xfrm>
        </p:spPr>
        <p:txBody>
          <a:bodyPr vert="horz" lIns="91440" tIns="45720" rIns="91440" bIns="45720" rtlCol="0" anchor="ctr">
            <a:normAutofit fontScale="25000" lnSpcReduction="20000"/>
          </a:bodyPr>
          <a:lstStyle/>
          <a:p>
            <a:endParaRPr lang="it-IT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/>
            <a:endParaRPr lang="it-IT" sz="8000" kern="100" dirty="0">
              <a:effectLst/>
              <a:latin typeface="Calibri" panose="020F0502020204030204" pitchFamily="34" charset="0"/>
              <a:ea typeface="Aptos" panose="020B0004020202020204" pitchFamily="34" charset="0"/>
              <a:cs typeface="Calibri" panose="020F0502020204030204" pitchFamily="34" charset="0"/>
            </a:endParaRPr>
          </a:p>
          <a:p>
            <a:pPr algn="l"/>
            <a:r>
              <a:rPr lang="it-IT" sz="8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Pedagogista e Pedagogista clinica, responsabile della didattica presso la SIPP- Società Italiana di Psicologia e Pedagogia, Agenzia formativa accreditata MIM e Provider ECM, Scuola di Specializzazione UNIPED.</a:t>
            </a:r>
          </a:p>
          <a:p>
            <a:pPr algn="just"/>
            <a:endParaRPr lang="it-IT" sz="8000" kern="100" dirty="0">
              <a:effectLst/>
              <a:latin typeface="Calibri" panose="020F0502020204030204" pitchFamily="34" charset="0"/>
              <a:ea typeface="Aptos" panose="020B0004020202020204" pitchFamily="34" charset="0"/>
              <a:cs typeface="Calibri" panose="020F0502020204030204" pitchFamily="34" charset="0"/>
            </a:endParaRPr>
          </a:p>
          <a:p>
            <a:pPr algn="l"/>
            <a:r>
              <a:rPr lang="it-IT" sz="8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La dott.ssa Matteoli Sandra fa parte del Consiglio Nazionale UNIPED; è direttrice del Master in Pedagogia Clinica e Consulenza Pedagogica, formatrice e consulente pedagogica. </a:t>
            </a:r>
          </a:p>
          <a:p>
            <a:pPr algn="just"/>
            <a:endParaRPr lang="it-IT" sz="8000" kern="100" dirty="0">
              <a:effectLst/>
              <a:latin typeface="Calibri" panose="020F0502020204030204" pitchFamily="34" charset="0"/>
              <a:ea typeface="Aptos" panose="020B0004020202020204" pitchFamily="34" charset="0"/>
              <a:cs typeface="Calibri" panose="020F0502020204030204" pitchFamily="34" charset="0"/>
            </a:endParaRPr>
          </a:p>
          <a:p>
            <a:pPr algn="l"/>
            <a:r>
              <a:rPr lang="it-IT" sz="8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È stata docente di laboratorio al Corso di Laurea in Scienze della Formazione Primaria, presso l'Università di Pisa. </a:t>
            </a:r>
          </a:p>
          <a:p>
            <a:pPr algn="just"/>
            <a:endParaRPr lang="it-IT" sz="8000" kern="100" dirty="0">
              <a:effectLst/>
              <a:latin typeface="Calibri" panose="020F0502020204030204" pitchFamily="34" charset="0"/>
              <a:ea typeface="Aptos" panose="020B0004020202020204" pitchFamily="34" charset="0"/>
              <a:cs typeface="Calibri" panose="020F0502020204030204" pitchFamily="34" charset="0"/>
            </a:endParaRPr>
          </a:p>
          <a:p>
            <a:pPr algn="just"/>
            <a:r>
              <a:rPr lang="it-IT" sz="8000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Recentemente ha pubblicato con Carocci il testo La consulenza pedagogica. Percorsi e strumenti per i BES.</a:t>
            </a:r>
          </a:p>
          <a:p>
            <a:pPr algn="just"/>
            <a:r>
              <a:rPr lang="it-IT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 </a:t>
            </a:r>
          </a:p>
          <a:p>
            <a:pPr algn="l"/>
            <a:endParaRPr lang="en-US" sz="1800" dirty="0"/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sz="1800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7FB7BE5F-EAB6-0864-80D5-ECFF1B9BCC49}"/>
              </a:ext>
            </a:extLst>
          </p:cNvPr>
          <p:cNvPicPr>
            <a:picLocks noChangeAspect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900988" y="1214105"/>
            <a:ext cx="2703396" cy="1944978"/>
          </a:xfrm>
          <a:prstGeom prst="rect">
            <a:avLst/>
          </a:prstGeom>
          <a:noFill/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1131F4D6-70C7-FC04-ACF6-A89292671B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81687" y="4355480"/>
            <a:ext cx="4065284" cy="107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83457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208</TotalTime>
  <Words>830</Words>
  <Application>Microsoft Macintosh PowerPoint</Application>
  <PresentationFormat>Widescreen</PresentationFormat>
  <Paragraphs>71</Paragraphs>
  <Slides>7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7</vt:i4>
      </vt:variant>
    </vt:vector>
  </HeadingPairs>
  <TitlesOfParts>
    <vt:vector size="13" baseType="lpstr">
      <vt:lpstr>Aptos</vt:lpstr>
      <vt:lpstr>Aptos Display</vt:lpstr>
      <vt:lpstr>Arial</vt:lpstr>
      <vt:lpstr>Calibri</vt:lpstr>
      <vt:lpstr>Wingdings</vt:lpstr>
      <vt:lpstr>Tema di Office</vt:lpstr>
      <vt:lpstr>Difficoltà scolastiche e relazioni di cura</vt:lpstr>
      <vt:lpstr>Le difficoltà scolastiche</vt:lpstr>
      <vt:lpstr>Difficoltà scolastiche e medicalizzazione</vt:lpstr>
      <vt:lpstr>I percorsi diagnostici in ottica pedagogica</vt:lpstr>
      <vt:lpstr>Interventi di consulenza pedagogico - clinica</vt:lpstr>
      <vt:lpstr>Interventi di consulenza pedagogico - clinica</vt:lpstr>
      <vt:lpstr>Sandra Matteoli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LUISA CIAPARRONE</dc:creator>
  <cp:lastModifiedBy>LUISA CIAPARRONE</cp:lastModifiedBy>
  <cp:revision>6</cp:revision>
  <dcterms:created xsi:type="dcterms:W3CDTF">2026-04-17T16:22:15Z</dcterms:created>
  <dcterms:modified xsi:type="dcterms:W3CDTF">2026-04-30T17:28:40Z</dcterms:modified>
</cp:coreProperties>
</file>